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charts/chart4.xml" ContentType="application/vnd.openxmlformats-officedocument.drawingml.chart+xml"/>
  <Override PartName="/ppt/charts/chart3.xml" ContentType="application/vnd.openxmlformats-officedocument.drawingml.chart+xml"/>
  <Override PartName="/ppt/charts/chart1.xml" ContentType="application/vnd.openxmlformats-officedocument.drawingml.chart+xml"/>
  <Override PartName="/ppt/charts/chart2.xml" ContentType="application/vnd.openxmlformats-officedocument.drawingml.chart+xml"/>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5.png" ContentType="image/png"/>
  <Override PartName="/ppt/media/image1.png" ContentType="image/png"/>
  <Override PartName="/ppt/media/image3.png" ContentType="image/png"/>
  <Override PartName="/ppt/media/image14.png" ContentType="image/png"/>
  <Override PartName="/ppt/media/image4.jpeg" ContentType="image/jpeg"/>
  <Override PartName="/ppt/media/image5.png" ContentType="image/png"/>
  <Override PartName="/ppt/media/image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874058951129259"/>
          <c:y val="0.0581207218419415"/>
          <c:w val="0.761707285951257"/>
          <c:h val="0.842065961418793"/>
        </c:manualLayout>
      </c:layout>
      <c:barChart>
        <c:barDir val="col"/>
        <c:grouping val="clustered"/>
        <c:varyColors val="0"/>
        <c:ser>
          <c:idx val="0"/>
          <c:order val="0"/>
          <c:spPr>
            <a:solidFill>
              <a:srgbClr val="4f81bd"/>
            </a:solidFill>
            <a:ln>
              <a:noFill/>
            </a:ln>
          </c:spPr>
          <c:invertIfNegative val="0"/>
          <c:dLbls>
            <c:numFmt formatCode="General" sourceLinked="1"/>
            <c:dLblPos val="outEnd"/>
            <c:showLegendKey val="0"/>
            <c:showVal val="1"/>
            <c:showCatName val="0"/>
            <c:showSerName val="0"/>
            <c:showPercent val="0"/>
            <c:showLeaderLines val="0"/>
          </c:dLbls>
          <c:cat>
            <c:strRef>
              <c:f>categories</c:f>
              <c:strCache>
                <c:ptCount val="3"/>
                <c:pt idx="0">
                  <c:v>92*92</c:v>
                </c:pt>
                <c:pt idx="1">
                  <c:v>128*128</c:v>
                </c:pt>
                <c:pt idx="2">
                  <c:v>256*256</c:v>
                </c:pt>
              </c:strCache>
            </c:strRef>
          </c:cat>
          <c:val>
            <c:numRef>
              <c:f>0</c:f>
              <c:numCache>
                <c:formatCode>General</c:formatCode>
                <c:ptCount val="3"/>
                <c:pt idx="0">
                  <c:v>79.4</c:v>
                </c:pt>
                <c:pt idx="1">
                  <c:v>85.3</c:v>
                </c:pt>
                <c:pt idx="2">
                  <c:v>88.2</c:v>
                </c:pt>
              </c:numCache>
            </c:numRef>
          </c:val>
        </c:ser>
        <c:gapWidth val="150"/>
        <c:overlap val="0"/>
        <c:axId val="91370024"/>
        <c:axId val="120277"/>
      </c:barChart>
      <c:catAx>
        <c:axId val="91370024"/>
        <c:scaling>
          <c:orientation val="minMax"/>
        </c:scaling>
        <c:delete val="0"/>
        <c:axPos val="b"/>
        <c:numFmt formatCode="DD/MM/YYYY" sourceLinked="1"/>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120277"/>
        <c:crosses val="autoZero"/>
        <c:auto val="1"/>
        <c:lblAlgn val="ctr"/>
        <c:lblOffset val="100"/>
      </c:catAx>
      <c:valAx>
        <c:axId val="120277"/>
        <c:scaling>
          <c:orientation val="minMax"/>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91370024"/>
        <c:crosses val="autoZero"/>
      </c:valAx>
      <c:spPr>
        <a:solidFill>
          <a:srgbClr val="ffffff"/>
        </a:solidFill>
        <a:ln>
          <a:noFill/>
        </a:ln>
      </c:spPr>
    </c:plotArea>
    <c:legend>
      <c:legendPos val="r"/>
      <c:overlay val="0"/>
      <c:spPr>
        <a:noFill/>
        <a:ln>
          <a:noFill/>
        </a:ln>
      </c:spPr>
      <c:txPr>
        <a:bodyPr/>
        <a:lstStyle/>
        <a:p>
          <a:pPr>
            <a:defRPr b="0" sz="1000" spc="-1" strike="noStrike">
              <a:solidFill>
                <a:srgbClr val="000000"/>
              </a:solidFill>
              <a:latin typeface="Calibri"/>
              <a:ea typeface="DejaVu Sans"/>
            </a:defRPr>
          </a:pPr>
        </a:p>
      </c:txPr>
    </c:legend>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spPr>
            <a:solidFill>
              <a:srgbClr val="4f81bd"/>
            </a:solidFill>
            <a:ln>
              <a:noFill/>
            </a:ln>
          </c:spPr>
          <c:invertIfNegative val="0"/>
          <c:dPt>
            <c:idx val="2"/>
            <c:invertIfNegative val="0"/>
            <c:spPr>
              <a:solidFill>
                <a:srgbClr val="4f81bd"/>
              </a:solidFill>
              <a:ln>
                <a:noFill/>
              </a:ln>
            </c:spPr>
          </c:dPt>
          <c:dLbls>
            <c:numFmt formatCode="General" sourceLinked="1"/>
            <c:dLbl>
              <c:idx val="2"/>
              <c:dLblPos val="outEnd"/>
              <c:showLegendKey val="0"/>
              <c:showVal val="1"/>
              <c:showCatName val="0"/>
              <c:showSerName val="0"/>
              <c:showPercent val="0"/>
            </c:dLbl>
            <c:dLblPos val="outEnd"/>
            <c:showLegendKey val="0"/>
            <c:showVal val="1"/>
            <c:showCatName val="0"/>
            <c:showSerName val="0"/>
            <c:showPercent val="0"/>
            <c:showLeaderLines val="0"/>
          </c:dLbls>
          <c:cat>
            <c:strRef>
              <c:f>categories</c:f>
              <c:strCache>
                <c:ptCount val="4"/>
                <c:pt idx="0">
                  <c:v>128*128</c:v>
                </c:pt>
                <c:pt idx="1">
                  <c:v>160*160</c:v>
                </c:pt>
                <c:pt idx="2">
                  <c:v>192*192</c:v>
                </c:pt>
                <c:pt idx="3">
                  <c:v>224*224</c:v>
                </c:pt>
              </c:strCache>
            </c:strRef>
          </c:cat>
          <c:val>
            <c:numRef>
              <c:f>0</c:f>
              <c:numCache>
                <c:formatCode>General</c:formatCode>
                <c:ptCount val="4"/>
                <c:pt idx="0">
                  <c:v>72.9</c:v>
                </c:pt>
                <c:pt idx="1">
                  <c:v>74.1</c:v>
                </c:pt>
                <c:pt idx="2">
                  <c:v>83.2</c:v>
                </c:pt>
                <c:pt idx="3">
                  <c:v>87.4</c:v>
                </c:pt>
              </c:numCache>
            </c:numRef>
          </c:val>
        </c:ser>
        <c:gapWidth val="150"/>
        <c:overlap val="0"/>
        <c:axId val="37169699"/>
        <c:axId val="65344129"/>
      </c:barChart>
      <c:catAx>
        <c:axId val="37169699"/>
        <c:scaling>
          <c:orientation val="minMax"/>
        </c:scaling>
        <c:delete val="0"/>
        <c:axPos val="b"/>
        <c:numFmt formatCode="DD/MM/YYYY" sourceLinked="1"/>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65344129"/>
        <c:crosses val="autoZero"/>
        <c:auto val="1"/>
        <c:lblAlgn val="ctr"/>
        <c:lblOffset val="100"/>
      </c:catAx>
      <c:valAx>
        <c:axId val="65344129"/>
        <c:scaling>
          <c:orientation val="minMax"/>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37169699"/>
        <c:crosses val="autoZero"/>
      </c:valAx>
      <c:spPr>
        <a:solidFill>
          <a:srgbClr val="ffffff"/>
        </a:solidFill>
        <a:ln>
          <a:noFill/>
        </a:ln>
      </c:spPr>
    </c:plotArea>
    <c:legend>
      <c:legendPos val="r"/>
      <c:overlay val="0"/>
      <c:spPr>
        <a:noFill/>
        <a:ln>
          <a:noFill/>
        </a:ln>
      </c:spPr>
      <c:txPr>
        <a:bodyPr/>
        <a:lstStyle/>
        <a:p>
          <a:pPr>
            <a:defRPr b="0" sz="1000" spc="-1" strike="noStrike">
              <a:solidFill>
                <a:srgbClr val="000000"/>
              </a:solidFill>
              <a:latin typeface="Calibri"/>
              <a:ea typeface="DejaVu Sans"/>
            </a:defRPr>
          </a:pPr>
        </a:p>
      </c:txPr>
    </c:legend>
    <c:plotVisOnly val="1"/>
    <c:dispBlanksAs val="gap"/>
  </c:chart>
  <c:spPr>
    <a:noFill/>
    <a:ln>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spPr>
            <a:solidFill>
              <a:srgbClr val="4f81bd"/>
            </a:solidFill>
            <a:ln>
              <a:noFill/>
            </a:ln>
          </c:spPr>
          <c:invertIfNegative val="0"/>
          <c:dLbls>
            <c:numFmt formatCode="General" sourceLinked="1"/>
            <c:dLblPos val="outEnd"/>
            <c:showLegendKey val="0"/>
            <c:showVal val="1"/>
            <c:showCatName val="0"/>
            <c:showSerName val="0"/>
            <c:showPercent val="0"/>
            <c:showLeaderLines val="0"/>
          </c:dLbls>
          <c:cat>
            <c:strRef>
              <c:f>categories</c:f>
              <c:strCache>
                <c:ptCount val="2"/>
                <c:pt idx="0">
                  <c:v>192*192</c:v>
                </c:pt>
                <c:pt idx="1">
                  <c:v>224*224</c:v>
                </c:pt>
              </c:strCache>
            </c:strRef>
          </c:cat>
          <c:val>
            <c:numRef>
              <c:f>0</c:f>
              <c:numCache>
                <c:formatCode>General</c:formatCode>
                <c:ptCount val="2"/>
                <c:pt idx="0">
                  <c:v>77.9</c:v>
                </c:pt>
                <c:pt idx="1">
                  <c:v>82.8</c:v>
                </c:pt>
              </c:numCache>
            </c:numRef>
          </c:val>
        </c:ser>
        <c:gapWidth val="150"/>
        <c:overlap val="0"/>
        <c:axId val="22677406"/>
        <c:axId val="74736336"/>
      </c:barChart>
      <c:catAx>
        <c:axId val="22677406"/>
        <c:scaling>
          <c:orientation val="minMax"/>
        </c:scaling>
        <c:delete val="0"/>
        <c:axPos val="b"/>
        <c:numFmt formatCode="DD/MM/YYYY" sourceLinked="1"/>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74736336"/>
        <c:crosses val="autoZero"/>
        <c:auto val="1"/>
        <c:lblAlgn val="ctr"/>
        <c:lblOffset val="100"/>
      </c:catAx>
      <c:valAx>
        <c:axId val="74736336"/>
        <c:scaling>
          <c:orientation val="minMax"/>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22677406"/>
        <c:crosses val="autoZero"/>
      </c:valAx>
      <c:spPr>
        <a:solidFill>
          <a:srgbClr val="ffffff"/>
        </a:solidFill>
        <a:ln>
          <a:noFill/>
        </a:ln>
      </c:spPr>
    </c:plotArea>
    <c:legend>
      <c:legendPos val="r"/>
      <c:overlay val="0"/>
      <c:spPr>
        <a:noFill/>
        <a:ln>
          <a:noFill/>
        </a:ln>
      </c:spPr>
      <c:txPr>
        <a:bodyPr/>
        <a:lstStyle/>
        <a:p>
          <a:pPr>
            <a:defRPr b="0" sz="1000" spc="-1" strike="noStrike">
              <a:solidFill>
                <a:srgbClr val="000000"/>
              </a:solidFill>
              <a:latin typeface="Calibri"/>
              <a:ea typeface="DejaVu Sans"/>
            </a:defRPr>
          </a:pPr>
        </a:p>
      </c:txPr>
    </c:legend>
    <c:plotVisOnly val="1"/>
    <c:dispBlanksAs val="gap"/>
  </c:chart>
  <c:spPr>
    <a:noFill/>
    <a:ln>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209490616621984"/>
          <c:y val="0.0744513283629109"/>
          <c:w val="0.739624664879357"/>
          <c:h val="0.797857817914523"/>
        </c:manualLayout>
      </c:layout>
      <c:barChart>
        <c:barDir val="col"/>
        <c:grouping val="clustered"/>
        <c:varyColors val="0"/>
        <c:ser>
          <c:idx val="0"/>
          <c:order val="0"/>
          <c:spPr>
            <a:solidFill>
              <a:srgbClr val="4f81bd"/>
            </a:solidFill>
            <a:ln>
              <a:noFill/>
            </a:ln>
          </c:spPr>
          <c:invertIfNegative val="0"/>
          <c:cat>
            <c:strRef>
              <c:f>categories</c:f>
              <c:strCache>
                <c:ptCount val="4"/>
                <c:pt idx="0">
                  <c:v>InceptionV3</c:v>
                </c:pt>
                <c:pt idx="1">
                  <c:v>Mobilenet</c:v>
                </c:pt>
                <c:pt idx="2">
                  <c:v>VGG16</c:v>
                </c:pt>
                <c:pt idx="3">
                  <c:v>From Scratch</c:v>
                </c:pt>
              </c:strCache>
            </c:strRef>
          </c:cat>
        </c:ser>
        <c:ser>
          <c:idx val="1"/>
          <c:order val="1"/>
          <c:spPr>
            <a:solidFill>
              <a:srgbClr val="c0504d"/>
            </a:solidFill>
            <a:ln>
              <a:noFill/>
            </a:ln>
          </c:spPr>
          <c:invertIfNegative val="0"/>
          <c:dPt>
            <c:idx val="1"/>
            <c:invertIfNegative val="0"/>
            <c:spPr>
              <a:solidFill>
                <a:srgbClr val="c0504d"/>
              </a:solidFill>
              <a:ln>
                <a:noFill/>
              </a:ln>
            </c:spPr>
          </c:dPt>
          <c:dPt>
            <c:idx val="3"/>
            <c:invertIfNegative val="0"/>
            <c:spPr>
              <a:solidFill>
                <a:srgbClr val="c0504d"/>
              </a:solidFill>
              <a:ln>
                <a:noFill/>
              </a:ln>
            </c:spPr>
          </c:dPt>
          <c:dLbls>
            <c:numFmt formatCode="General" sourceLinked="1"/>
            <c:dLbl>
              <c:idx val="1"/>
              <c:dLblPos val="outEnd"/>
              <c:showLegendKey val="0"/>
              <c:showVal val="1"/>
              <c:showCatName val="0"/>
              <c:showSerName val="0"/>
              <c:showPercent val="0"/>
            </c:dLbl>
            <c:dLbl>
              <c:idx val="3"/>
              <c:dLblPos val="outEnd"/>
              <c:showLegendKey val="0"/>
              <c:showVal val="1"/>
              <c:showCatName val="0"/>
              <c:showSerName val="0"/>
              <c:showPercent val="0"/>
            </c:dLbl>
            <c:dLblPos val="outEnd"/>
            <c:showLegendKey val="0"/>
            <c:showVal val="1"/>
            <c:showCatName val="0"/>
            <c:showSerName val="0"/>
            <c:showPercent val="0"/>
            <c:showLeaderLines val="0"/>
          </c:dLbls>
          <c:cat>
            <c:strRef>
              <c:f>categories</c:f>
              <c:strCache>
                <c:ptCount val="4"/>
                <c:pt idx="0">
                  <c:v>InceptionV3</c:v>
                </c:pt>
                <c:pt idx="1">
                  <c:v>Mobilenet</c:v>
                </c:pt>
                <c:pt idx="2">
                  <c:v>VGG16</c:v>
                </c:pt>
                <c:pt idx="3">
                  <c:v>From Scratch</c:v>
                </c:pt>
              </c:strCache>
            </c:strRef>
          </c:cat>
          <c:val>
            <c:numRef>
              <c:f>0</c:f>
              <c:numCache>
                <c:formatCode>General</c:formatCode>
                <c:ptCount val="4"/>
                <c:pt idx="0">
                  <c:v>84.3</c:v>
                </c:pt>
                <c:pt idx="1">
                  <c:v>79.4</c:v>
                </c:pt>
                <c:pt idx="2">
                  <c:v>80.4</c:v>
                </c:pt>
                <c:pt idx="3">
                  <c:v>91</c:v>
                </c:pt>
              </c:numCache>
            </c:numRef>
          </c:val>
        </c:ser>
        <c:gapWidth val="150"/>
        <c:overlap val="0"/>
        <c:axId val="24301905"/>
        <c:axId val="5170303"/>
      </c:barChart>
      <c:catAx>
        <c:axId val="24301905"/>
        <c:scaling>
          <c:orientation val="minMax"/>
        </c:scaling>
        <c:delete val="0"/>
        <c:axPos val="b"/>
        <c:numFmt formatCode="DD/MM/YYYY" sourceLinked="1"/>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5170303"/>
        <c:crosses val="autoZero"/>
        <c:auto val="1"/>
        <c:lblAlgn val="ctr"/>
        <c:lblOffset val="100"/>
      </c:catAx>
      <c:valAx>
        <c:axId val="5170303"/>
        <c:scaling>
          <c:orientation val="minMax"/>
        </c:scaling>
        <c:delete val="0"/>
        <c:axPos val="l"/>
        <c:majorGridlines>
          <c:spPr>
            <a:ln w="9360">
              <a:solidFill>
                <a:srgbClr val="878787"/>
              </a:solidFill>
              <a:round/>
            </a:ln>
          </c:spPr>
        </c:majorGridlines>
        <c:numFmt formatCode="General" sourceLinked="0"/>
        <c:majorTickMark val="out"/>
        <c:minorTickMark val="none"/>
        <c:tickLblPos val="nextTo"/>
        <c:spPr>
          <a:ln w="9360">
            <a:solidFill>
              <a:srgbClr val="878787"/>
            </a:solidFill>
            <a:round/>
          </a:ln>
        </c:spPr>
        <c:txPr>
          <a:bodyPr/>
          <a:lstStyle/>
          <a:p>
            <a:pPr>
              <a:defRPr b="0" sz="1000" spc="-1" strike="noStrike">
                <a:solidFill>
                  <a:srgbClr val="000000"/>
                </a:solidFill>
                <a:latin typeface="Calibri"/>
                <a:ea typeface="DejaVu Sans"/>
              </a:defRPr>
            </a:pPr>
          </a:p>
        </c:txPr>
        <c:crossAx val="24301905"/>
        <c:crosses val="autoZero"/>
      </c:valAx>
      <c:spPr>
        <a:solidFill>
          <a:srgbClr val="ffffff"/>
        </a:solid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2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6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65"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6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7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82"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84"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189"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19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92"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19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19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195"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19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19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0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03"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05"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2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1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20"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22"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22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30"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23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23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233"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23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23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4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3200" spc="-1" strike="noStrike">
              <a:latin typeface="Arial"/>
            </a:endParaRPr>
          </a:p>
        </p:txBody>
      </p:sp>
      <p:sp>
        <p:nvSpPr>
          <p:cNvPr id="2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3200" spc="-1" strike="noStrike">
              <a:latin typeface="Arial"/>
            </a:endParaRPr>
          </a:p>
        </p:txBody>
      </p:sp>
      <p:sp>
        <p:nvSpPr>
          <p:cNvPr id="2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3200" spc="-1" strike="noStrike">
              <a:latin typeface="Arial"/>
            </a:endParaRPr>
          </a:p>
        </p:txBody>
      </p:sp>
      <p:sp>
        <p:nvSpPr>
          <p:cNvPr id="2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3200" spc="-1" strike="noStrike">
              <a:latin typeface="Arial"/>
            </a:endParaRPr>
          </a:p>
        </p:txBody>
      </p:sp>
      <p:sp>
        <p:nvSpPr>
          <p:cNvPr id="2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3200" spc="-1" strike="noStrike">
              <a:latin typeface="Arial"/>
            </a:endParaRPr>
          </a:p>
        </p:txBody>
      </p:sp>
      <p:sp>
        <p:nvSpPr>
          <p:cNvPr id="2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3200" spc="-1" strike="noStrike">
              <a:latin typeface="Arial"/>
            </a:endParaRPr>
          </a:p>
        </p:txBody>
      </p:sp>
      <p:sp>
        <p:nvSpPr>
          <p:cNvPr id="2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3200" spc="-1" strike="noStrike">
              <a:latin typeface="Arial"/>
            </a:endParaRPr>
          </a:p>
        </p:txBody>
      </p:sp>
      <p:sp>
        <p:nvSpPr>
          <p:cNvPr id="2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3200" spc="-1" strike="noStrike">
              <a:latin typeface="Arial"/>
            </a:endParaRPr>
          </a:p>
        </p:txBody>
      </p:sp>
      <p:sp>
        <p:nvSpPr>
          <p:cNvPr id="2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IN"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8457840" y="4874760"/>
            <a:ext cx="83160" cy="61920"/>
          </a:xfrm>
          <a:prstGeom prst="ellipse">
            <a:avLst/>
          </a:prstGeom>
          <a:solidFill>
            <a:srgbClr val="7f7f7f"/>
          </a:solidFill>
          <a:ln>
            <a:noFill/>
          </a:ln>
        </p:spPr>
        <p:style>
          <a:lnRef idx="0"/>
          <a:fillRef idx="0"/>
          <a:effectRef idx="0"/>
          <a:fontRef idx="minor"/>
        </p:style>
      </p:sp>
      <p:sp>
        <p:nvSpPr>
          <p:cNvPr id="1" name="CustomShape 2"/>
          <p:cNvSpPr/>
          <p:nvPr/>
        </p:nvSpPr>
        <p:spPr>
          <a:xfrm>
            <a:off x="569160" y="4874760"/>
            <a:ext cx="83160" cy="61920"/>
          </a:xfrm>
          <a:prstGeom prst="ellipse">
            <a:avLst/>
          </a:prstGeom>
          <a:solidFill>
            <a:srgbClr val="7f7f7f"/>
          </a:solidFill>
          <a:ln>
            <a:noFill/>
          </a:ln>
        </p:spPr>
        <p:style>
          <a:lnRef idx="0"/>
          <a:fillRef idx="0"/>
          <a:effectRef idx="0"/>
          <a:fontRef idx="minor"/>
        </p:style>
      </p:sp>
      <p:sp>
        <p:nvSpPr>
          <p:cNvPr id="2" name="PlaceHolder 3"/>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8457840" y="4874760"/>
            <a:ext cx="83160" cy="61920"/>
          </a:xfrm>
          <a:prstGeom prst="ellipse">
            <a:avLst/>
          </a:prstGeom>
          <a:solidFill>
            <a:srgbClr val="7f7f7f"/>
          </a:solidFill>
          <a:ln>
            <a:noFill/>
          </a:ln>
        </p:spPr>
        <p:style>
          <a:lnRef idx="0"/>
          <a:fillRef idx="0"/>
          <a:effectRef idx="0"/>
          <a:fontRef idx="minor"/>
        </p:style>
      </p:sp>
      <p:sp>
        <p:nvSpPr>
          <p:cNvPr id="41" name="CustomShape 2"/>
          <p:cNvSpPr/>
          <p:nvPr/>
        </p:nvSpPr>
        <p:spPr>
          <a:xfrm>
            <a:off x="569160" y="4874760"/>
            <a:ext cx="83160" cy="61920"/>
          </a:xfrm>
          <a:prstGeom prst="ellipse">
            <a:avLst/>
          </a:prstGeom>
          <a:solidFill>
            <a:srgbClr val="7f7f7f"/>
          </a:solidFill>
          <a:ln>
            <a:noFill/>
          </a:ln>
        </p:spPr>
        <p:style>
          <a:lnRef idx="0"/>
          <a:fillRef idx="0"/>
          <a:effectRef idx="0"/>
          <a:fontRef idx="minor"/>
        </p:style>
      </p:sp>
      <p:sp>
        <p:nvSpPr>
          <p:cNvPr id="42" name="PlaceHolder 3"/>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4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8457480" y="4874760"/>
            <a:ext cx="83160" cy="61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81" name="CustomShape 2"/>
          <p:cNvSpPr/>
          <p:nvPr/>
        </p:nvSpPr>
        <p:spPr>
          <a:xfrm>
            <a:off x="568800" y="4874760"/>
            <a:ext cx="83160" cy="61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82" name="PlaceHolder 3"/>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8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8457840" y="4874760"/>
            <a:ext cx="83160" cy="61920"/>
          </a:xfrm>
          <a:prstGeom prst="ellipse">
            <a:avLst/>
          </a:prstGeom>
          <a:solidFill>
            <a:srgbClr val="7f7f7f"/>
          </a:solidFill>
          <a:ln>
            <a:noFill/>
          </a:ln>
        </p:spPr>
        <p:style>
          <a:lnRef idx="0"/>
          <a:fillRef idx="0"/>
          <a:effectRef idx="0"/>
          <a:fontRef idx="minor"/>
        </p:style>
      </p:sp>
      <p:sp>
        <p:nvSpPr>
          <p:cNvPr id="121" name="CustomShape 2"/>
          <p:cNvSpPr/>
          <p:nvPr/>
        </p:nvSpPr>
        <p:spPr>
          <a:xfrm>
            <a:off x="569160" y="4874760"/>
            <a:ext cx="83160" cy="61920"/>
          </a:xfrm>
          <a:prstGeom prst="ellipse">
            <a:avLst/>
          </a:prstGeom>
          <a:solidFill>
            <a:srgbClr val="7f7f7f"/>
          </a:solidFill>
          <a:ln>
            <a:noFill/>
          </a:ln>
        </p:spPr>
        <p:style>
          <a:lnRef idx="0"/>
          <a:fillRef idx="0"/>
          <a:effectRef idx="0"/>
          <a:fontRef idx="minor"/>
        </p:style>
      </p:sp>
      <p:sp>
        <p:nvSpPr>
          <p:cNvPr id="122" name="PlaceHolder 3"/>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2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6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9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8457480" y="4874760"/>
            <a:ext cx="83160" cy="61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37" name="CustomShape 2"/>
          <p:cNvSpPr/>
          <p:nvPr/>
        </p:nvSpPr>
        <p:spPr>
          <a:xfrm>
            <a:off x="568800" y="4874760"/>
            <a:ext cx="83160" cy="619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238" name="PlaceHolder 3"/>
          <p:cNvSpPr>
            <a:spLocks noGrp="1"/>
          </p:cNvSpPr>
          <p:nvPr>
            <p:ph type="title"/>
          </p:nvPr>
        </p:nvSpPr>
        <p:spPr>
          <a:xfrm>
            <a:off x="457200" y="205200"/>
            <a:ext cx="8229240" cy="8586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239"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685800" y="1513440"/>
            <a:ext cx="7770960" cy="1521000"/>
          </a:xfrm>
          <a:prstGeom prst="rect">
            <a:avLst/>
          </a:prstGeom>
          <a:noFill/>
          <a:ln>
            <a:noFill/>
          </a:ln>
        </p:spPr>
        <p:style>
          <a:lnRef idx="0"/>
          <a:fillRef idx="0"/>
          <a:effectRef idx="0"/>
          <a:fontRef idx="minor"/>
        </p:style>
        <p:txBody>
          <a:bodyPr lIns="68400" rIns="68400" tIns="34200" bIns="34200" anchor="b"/>
          <a:p>
            <a:pPr algn="ctr">
              <a:lnSpc>
                <a:spcPct val="100000"/>
              </a:lnSpc>
            </a:pPr>
            <a:r>
              <a:rPr b="0" lang="en-IN" sz="5000" spc="-1" strike="noStrike">
                <a:solidFill>
                  <a:srgbClr val="44546a"/>
                </a:solidFill>
                <a:latin typeface="Century Gothic"/>
                <a:ea typeface="Century Gothic"/>
              </a:rPr>
              <a:t>Smart Traffic Fine Generation System</a:t>
            </a:r>
            <a:endParaRPr b="0" lang="en-IN" sz="5000" spc="-1" strike="noStrike">
              <a:latin typeface="Arial"/>
            </a:endParaRPr>
          </a:p>
        </p:txBody>
      </p:sp>
      <p:sp>
        <p:nvSpPr>
          <p:cNvPr id="277" name="CustomShape 2"/>
          <p:cNvSpPr/>
          <p:nvPr/>
        </p:nvSpPr>
        <p:spPr>
          <a:xfrm>
            <a:off x="1371600" y="3168360"/>
            <a:ext cx="6399360" cy="1459440"/>
          </a:xfrm>
          <a:prstGeom prst="rect">
            <a:avLst/>
          </a:prstGeom>
          <a:noFill/>
          <a:ln>
            <a:noFill/>
          </a:ln>
        </p:spPr>
        <p:style>
          <a:lnRef idx="0"/>
          <a:fillRef idx="0"/>
          <a:effectRef idx="0"/>
          <a:fontRef idx="minor"/>
        </p:style>
        <p:txBody>
          <a:bodyPr lIns="68400" rIns="68400" tIns="34200" bIns="34200"/>
          <a:p>
            <a:pPr>
              <a:lnSpc>
                <a:spcPct val="100000"/>
              </a:lnSpc>
            </a:pPr>
            <a:r>
              <a:rPr b="0" lang="en-IN" sz="1300" spc="-1" strike="noStrike">
                <a:solidFill>
                  <a:srgbClr val="000000"/>
                </a:solidFill>
                <a:latin typeface="Palatino Linotype"/>
                <a:ea typeface="Palatino Linotype"/>
              </a:rPr>
              <a:t>Presented by:-                                                Guides:-</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Dhruvkumar Patel (15CP049)                     [1] Dr. N.M Patel</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Ketan Bhalerao (15CP050)                           [2]  Prof. P.B Swadas</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Monil Shah (15CP051)</a:t>
            </a:r>
            <a:endParaRPr b="0" lang="en-IN" sz="1300" spc="-1" strike="noStrike">
              <a:latin typeface="Arial"/>
            </a:endParaRPr>
          </a:p>
        </p:txBody>
      </p:sp>
      <p:pic>
        <p:nvPicPr>
          <p:cNvPr id="278" name="Google Shape;168;p39" descr=""/>
          <p:cNvPicPr/>
          <p:nvPr/>
        </p:nvPicPr>
        <p:blipFill>
          <a:blip r:embed="rId1"/>
          <a:stretch/>
        </p:blipFill>
        <p:spPr>
          <a:xfrm>
            <a:off x="3894120" y="91800"/>
            <a:ext cx="1492560" cy="1419840"/>
          </a:xfrm>
          <a:prstGeom prst="rect">
            <a:avLst/>
          </a:prstGeom>
          <a:ln>
            <a:noFill/>
          </a:ln>
        </p:spPr>
      </p:pic>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457200" y="492480"/>
            <a:ext cx="8227800" cy="21312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DejaVu Sans"/>
              </a:rPr>
              <a:t>YOLO Training Iterations </a:t>
            </a:r>
            <a:endParaRPr b="0" lang="en-IN" sz="1400" spc="-1" strike="noStrike">
              <a:latin typeface="Arial"/>
            </a:endParaRPr>
          </a:p>
        </p:txBody>
      </p:sp>
      <p:sp>
        <p:nvSpPr>
          <p:cNvPr id="299" name="CustomShape 2"/>
          <p:cNvSpPr/>
          <p:nvPr/>
        </p:nvSpPr>
        <p:spPr>
          <a:xfrm>
            <a:off x="457200" y="1203480"/>
            <a:ext cx="8228160" cy="2981880"/>
          </a:xfrm>
          <a:prstGeom prst="rect">
            <a:avLst/>
          </a:prstGeom>
          <a:noFill/>
          <a:ln>
            <a:noFill/>
          </a:ln>
        </p:spPr>
        <p:style>
          <a:lnRef idx="0"/>
          <a:fillRef idx="0"/>
          <a:effectRef idx="0"/>
          <a:fontRef idx="minor"/>
        </p:style>
      </p:sp>
      <p:pic>
        <p:nvPicPr>
          <p:cNvPr id="300" name="" descr=""/>
          <p:cNvPicPr/>
          <p:nvPr/>
        </p:nvPicPr>
        <p:blipFill>
          <a:blip r:embed="rId1"/>
          <a:srcRect l="0" t="0" r="0" b="27594"/>
          <a:stretch/>
        </p:blipFill>
        <p:spPr>
          <a:xfrm>
            <a:off x="259920" y="956520"/>
            <a:ext cx="8379000" cy="37224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79360"/>
            <a:ext cx="8227800" cy="89388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Number plate detection</a:t>
            </a:r>
            <a:endParaRPr b="0" lang="en-IN" sz="3600" spc="-1" strike="noStrike">
              <a:latin typeface="Arial"/>
            </a:endParaRPr>
          </a:p>
        </p:txBody>
      </p:sp>
      <p:pic>
        <p:nvPicPr>
          <p:cNvPr id="302" name="Google Shape;213;p46" descr=""/>
          <p:cNvPicPr/>
          <p:nvPr/>
        </p:nvPicPr>
        <p:blipFill>
          <a:blip r:embed="rId1"/>
          <a:stretch/>
        </p:blipFill>
        <p:spPr>
          <a:xfrm>
            <a:off x="1440000" y="1411200"/>
            <a:ext cx="6037200" cy="3375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3" name="Google Shape;218;p47" descr=""/>
          <p:cNvPicPr/>
          <p:nvPr/>
        </p:nvPicPr>
        <p:blipFill>
          <a:blip r:embed="rId1"/>
          <a:srcRect l="28474" t="18755" r="27539" b="12859"/>
          <a:stretch/>
        </p:blipFill>
        <p:spPr>
          <a:xfrm>
            <a:off x="406440" y="977760"/>
            <a:ext cx="2347920" cy="2119320"/>
          </a:xfrm>
          <a:prstGeom prst="rect">
            <a:avLst/>
          </a:prstGeom>
          <a:ln>
            <a:noFill/>
          </a:ln>
        </p:spPr>
      </p:pic>
      <p:pic>
        <p:nvPicPr>
          <p:cNvPr id="304" name="Google Shape;219;p47" descr=""/>
          <p:cNvPicPr/>
          <p:nvPr/>
        </p:nvPicPr>
        <p:blipFill>
          <a:blip r:embed="rId2"/>
          <a:srcRect l="31207" t="21540" r="23814" b="10153"/>
          <a:stretch/>
        </p:blipFill>
        <p:spPr>
          <a:xfrm>
            <a:off x="3276720" y="977760"/>
            <a:ext cx="2347920" cy="2119320"/>
          </a:xfrm>
          <a:prstGeom prst="rect">
            <a:avLst/>
          </a:prstGeom>
          <a:ln>
            <a:noFill/>
          </a:ln>
        </p:spPr>
      </p:pic>
      <p:pic>
        <p:nvPicPr>
          <p:cNvPr id="305" name="Google Shape;220;p47" descr=""/>
          <p:cNvPicPr/>
          <p:nvPr/>
        </p:nvPicPr>
        <p:blipFill>
          <a:blip r:embed="rId3"/>
          <a:srcRect l="13361" t="22736" r="41243" b="9897"/>
          <a:stretch/>
        </p:blipFill>
        <p:spPr>
          <a:xfrm>
            <a:off x="6146640" y="977760"/>
            <a:ext cx="2233800" cy="2119320"/>
          </a:xfrm>
          <a:prstGeom prst="rect">
            <a:avLst/>
          </a:prstGeom>
          <a:ln>
            <a:noFill/>
          </a:ln>
        </p:spPr>
      </p:pic>
      <p:sp>
        <p:nvSpPr>
          <p:cNvPr id="306" name="CustomShape 1"/>
          <p:cNvSpPr/>
          <p:nvPr/>
        </p:nvSpPr>
        <p:spPr>
          <a:xfrm>
            <a:off x="870120" y="3213000"/>
            <a:ext cx="1497240" cy="34164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Original Image</a:t>
            </a:r>
            <a:endParaRPr b="0" lang="en-IN" sz="1400" spc="-1" strike="noStrike">
              <a:latin typeface="Arial"/>
            </a:endParaRPr>
          </a:p>
        </p:txBody>
      </p:sp>
      <p:sp>
        <p:nvSpPr>
          <p:cNvPr id="307" name="CustomShape 2"/>
          <p:cNvSpPr/>
          <p:nvPr/>
        </p:nvSpPr>
        <p:spPr>
          <a:xfrm>
            <a:off x="3441600" y="3213000"/>
            <a:ext cx="2017800" cy="72252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Gray Scale conversion</a:t>
            </a:r>
            <a:endParaRPr b="0" lang="en-IN" sz="1400" spc="-1" strike="noStrike">
              <a:latin typeface="Arial"/>
            </a:endParaRPr>
          </a:p>
        </p:txBody>
      </p:sp>
      <p:sp>
        <p:nvSpPr>
          <p:cNvPr id="308" name="CustomShape 3"/>
          <p:cNvSpPr/>
          <p:nvPr/>
        </p:nvSpPr>
        <p:spPr>
          <a:xfrm>
            <a:off x="6254640" y="3213000"/>
            <a:ext cx="2017800" cy="72252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Noise removal using median blur</a:t>
            </a:r>
            <a:endParaRPr b="0" lang="en-IN" sz="1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727280" y="4089240"/>
            <a:ext cx="1497240" cy="341640"/>
          </a:xfrm>
          <a:prstGeom prst="rect">
            <a:avLst/>
          </a:prstGeom>
          <a:noFill/>
          <a:ln>
            <a:noFill/>
          </a:ln>
        </p:spPr>
        <p:style>
          <a:lnRef idx="0"/>
          <a:fillRef idx="0"/>
          <a:effectRef idx="0"/>
          <a:fontRef idx="minor"/>
        </p:style>
      </p:sp>
      <p:pic>
        <p:nvPicPr>
          <p:cNvPr id="310" name="Google Shape;230;p48" descr=""/>
          <p:cNvPicPr/>
          <p:nvPr/>
        </p:nvPicPr>
        <p:blipFill>
          <a:blip r:embed="rId1"/>
          <a:srcRect l="23873" t="20679" r="32298" b="11009"/>
          <a:stretch/>
        </p:blipFill>
        <p:spPr>
          <a:xfrm>
            <a:off x="2358000" y="432000"/>
            <a:ext cx="3761280" cy="3295800"/>
          </a:xfrm>
          <a:prstGeom prst="rect">
            <a:avLst/>
          </a:prstGeom>
          <a:ln>
            <a:noFill/>
          </a:ln>
        </p:spPr>
      </p:pic>
      <p:sp>
        <p:nvSpPr>
          <p:cNvPr id="311" name="CustomShape 2"/>
          <p:cNvSpPr/>
          <p:nvPr/>
        </p:nvSpPr>
        <p:spPr>
          <a:xfrm>
            <a:off x="3260520" y="4032000"/>
            <a:ext cx="2066760" cy="34164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Image Binarization</a:t>
            </a:r>
            <a:endParaRPr b="0" lang="en-IN" sz="1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Google Shape;236;p49" descr=""/>
          <p:cNvPicPr/>
          <p:nvPr/>
        </p:nvPicPr>
        <p:blipFill>
          <a:blip r:embed="rId1"/>
          <a:srcRect l="27148" t="21250" r="27984" b="10502"/>
          <a:stretch/>
        </p:blipFill>
        <p:spPr>
          <a:xfrm>
            <a:off x="2825640" y="533520"/>
            <a:ext cx="3490920" cy="2985480"/>
          </a:xfrm>
          <a:prstGeom prst="rect">
            <a:avLst/>
          </a:prstGeom>
          <a:ln>
            <a:noFill/>
          </a:ln>
        </p:spPr>
      </p:pic>
      <p:sp>
        <p:nvSpPr>
          <p:cNvPr id="313" name="CustomShape 1"/>
          <p:cNvSpPr/>
          <p:nvPr/>
        </p:nvSpPr>
        <p:spPr>
          <a:xfrm>
            <a:off x="3303000" y="3797280"/>
            <a:ext cx="3013920" cy="34164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Morphological Transformation</a:t>
            </a:r>
            <a:endParaRPr b="0" lang="en-IN" sz="1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Google Shape;242;p50" descr=""/>
          <p:cNvPicPr/>
          <p:nvPr/>
        </p:nvPicPr>
        <p:blipFill>
          <a:blip r:embed="rId1"/>
          <a:srcRect l="52944" t="26073" r="28031" b="45891"/>
          <a:stretch/>
        </p:blipFill>
        <p:spPr>
          <a:xfrm>
            <a:off x="622440" y="440280"/>
            <a:ext cx="3490920" cy="2892600"/>
          </a:xfrm>
          <a:prstGeom prst="rect">
            <a:avLst/>
          </a:prstGeom>
          <a:ln>
            <a:noFill/>
          </a:ln>
        </p:spPr>
      </p:pic>
      <p:sp>
        <p:nvSpPr>
          <p:cNvPr id="315" name="CustomShape 1"/>
          <p:cNvSpPr/>
          <p:nvPr/>
        </p:nvSpPr>
        <p:spPr>
          <a:xfrm>
            <a:off x="1442160" y="3670200"/>
            <a:ext cx="1851840" cy="34164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Image Contouring</a:t>
            </a:r>
            <a:endParaRPr b="0" lang="en-IN" sz="1400" spc="-1" strike="noStrike">
              <a:latin typeface="Arial"/>
            </a:endParaRPr>
          </a:p>
        </p:txBody>
      </p:sp>
      <p:pic>
        <p:nvPicPr>
          <p:cNvPr id="316" name="Google Shape;244;p50" descr=""/>
          <p:cNvPicPr/>
          <p:nvPr/>
        </p:nvPicPr>
        <p:blipFill>
          <a:blip r:embed="rId2"/>
          <a:srcRect l="50335" t="34301" r="22124" b="44759"/>
          <a:stretch/>
        </p:blipFill>
        <p:spPr>
          <a:xfrm>
            <a:off x="4330800" y="1117440"/>
            <a:ext cx="4515840" cy="1928880"/>
          </a:xfrm>
          <a:prstGeom prst="rect">
            <a:avLst/>
          </a:prstGeom>
          <a:ln>
            <a:noFill/>
          </a:ln>
        </p:spPr>
      </p:pic>
      <p:sp>
        <p:nvSpPr>
          <p:cNvPr id="317" name="CustomShape 2"/>
          <p:cNvSpPr/>
          <p:nvPr/>
        </p:nvSpPr>
        <p:spPr>
          <a:xfrm>
            <a:off x="5442480" y="3670200"/>
            <a:ext cx="2874600" cy="34164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Extracted Number Plate</a:t>
            </a:r>
            <a:endParaRPr b="0" lang="en-IN" sz="1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Google Shape;250;p51" descr=""/>
          <p:cNvPicPr/>
          <p:nvPr/>
        </p:nvPicPr>
        <p:blipFill>
          <a:blip r:embed="rId1"/>
          <a:srcRect l="0" t="36102" r="0" b="37034"/>
          <a:stretch/>
        </p:blipFill>
        <p:spPr>
          <a:xfrm>
            <a:off x="736560" y="1371600"/>
            <a:ext cx="7447680" cy="1332000"/>
          </a:xfrm>
          <a:prstGeom prst="rect">
            <a:avLst/>
          </a:prstGeom>
          <a:ln>
            <a:noFill/>
          </a:ln>
        </p:spPr>
      </p:pic>
      <p:sp>
        <p:nvSpPr>
          <p:cNvPr id="319" name="CustomShape 1"/>
          <p:cNvSpPr/>
          <p:nvPr/>
        </p:nvSpPr>
        <p:spPr>
          <a:xfrm>
            <a:off x="2638800" y="3009960"/>
            <a:ext cx="4395600" cy="627120"/>
          </a:xfrm>
          <a:prstGeom prst="rect">
            <a:avLst/>
          </a:prstGeom>
          <a:noFill/>
          <a:ln>
            <a:noFill/>
          </a:ln>
        </p:spPr>
        <p:style>
          <a:lnRef idx="0"/>
          <a:fillRef idx="0"/>
          <a:effectRef idx="0"/>
          <a:fontRef idx="minor"/>
        </p:style>
        <p:txBody>
          <a:bodyPr lIns="90000" rIns="90000" tIns="91440" bIns="91440"/>
          <a:p>
            <a:pPr>
              <a:lnSpc>
                <a:spcPct val="100000"/>
              </a:lnSpc>
            </a:pPr>
            <a:r>
              <a:rPr b="0" lang="en-IN" sz="1400" spc="-1" strike="noStrike">
                <a:solidFill>
                  <a:srgbClr val="000000"/>
                </a:solidFill>
                <a:latin typeface="Arial"/>
                <a:ea typeface="Arial"/>
              </a:rPr>
              <a:t>Character Segmentation using image contouring</a:t>
            </a:r>
            <a:endParaRPr b="0" lang="en-IN" sz="1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571320" y="535680"/>
            <a:ext cx="7770960" cy="1101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Extracting number from the obtained number plate</a:t>
            </a:r>
            <a:endParaRPr b="0" lang="en-IN" sz="4400" spc="-1" strike="noStrike">
              <a:latin typeface="Arial"/>
            </a:endParaRPr>
          </a:p>
        </p:txBody>
      </p:sp>
      <p:sp>
        <p:nvSpPr>
          <p:cNvPr id="321" name="CustomShape 2"/>
          <p:cNvSpPr/>
          <p:nvPr/>
        </p:nvSpPr>
        <p:spPr>
          <a:xfrm>
            <a:off x="1285920" y="1928880"/>
            <a:ext cx="6399360" cy="1873800"/>
          </a:xfrm>
          <a:prstGeom prst="rect">
            <a:avLst/>
          </a:prstGeom>
          <a:noFill/>
          <a:ln>
            <a:noFill/>
          </a:ln>
        </p:spPr>
        <p:style>
          <a:lnRef idx="0"/>
          <a:fillRef idx="0"/>
          <a:effectRef idx="0"/>
          <a:fontRef idx="minor"/>
        </p:style>
        <p:txBody>
          <a:bodyPr lIns="90000" rIns="90000" tIns="45000" bIns="45000">
            <a:normAutofit/>
          </a:bodyPr>
          <a:p>
            <a:pPr algn="ctr">
              <a:lnSpc>
                <a:spcPct val="100000"/>
              </a:lnSpc>
              <a:spcBef>
                <a:spcPts val="641"/>
              </a:spcBef>
            </a:pPr>
            <a:r>
              <a:rPr b="0" lang="en-IN" sz="3200" spc="-1" strike="noStrike">
                <a:solidFill>
                  <a:srgbClr val="000000"/>
                </a:solidFill>
                <a:latin typeface="Calibri"/>
                <a:ea typeface="DejaVu Sans"/>
              </a:rPr>
              <a:t>Approach used: CNN</a:t>
            </a:r>
            <a:endParaRPr b="0" lang="en-IN" sz="3200" spc="-1" strike="noStrike">
              <a:latin typeface="Arial"/>
            </a:endParaRPr>
          </a:p>
          <a:p>
            <a:pPr algn="ctr">
              <a:lnSpc>
                <a:spcPct val="100000"/>
              </a:lnSpc>
              <a:spcBef>
                <a:spcPts val="641"/>
              </a:spcBef>
            </a:pPr>
            <a:r>
              <a:rPr b="0" lang="en-IN" sz="3200" spc="-1" strike="noStrike">
                <a:solidFill>
                  <a:srgbClr val="000000"/>
                </a:solidFill>
                <a:latin typeface="Calibri"/>
                <a:ea typeface="DejaVu Sans"/>
              </a:rPr>
              <a:t>Achieved Accuracy till 1</a:t>
            </a:r>
            <a:r>
              <a:rPr b="0" lang="en-IN" sz="3200" spc="-1" strike="noStrike" baseline="30000">
                <a:solidFill>
                  <a:srgbClr val="000000"/>
                </a:solidFill>
                <a:latin typeface="Calibri"/>
                <a:ea typeface="DejaVu Sans"/>
              </a:rPr>
              <a:t>st</a:t>
            </a:r>
            <a:r>
              <a:rPr b="0" lang="en-IN" sz="3200" spc="-1" strike="noStrike">
                <a:solidFill>
                  <a:srgbClr val="000000"/>
                </a:solidFill>
                <a:latin typeface="Calibri"/>
                <a:ea typeface="DejaVu Sans"/>
              </a:rPr>
              <a:t> midsem was 91.00%  (trained from Scratch over 15,00,000 dataset images for 36 classes- 0 to 9 and A to Z)</a:t>
            </a:r>
            <a:endParaRPr b="0" lang="en-IN" sz="3200" spc="-1" strike="noStrike">
              <a:latin typeface="Arial"/>
            </a:endParaRPr>
          </a:p>
          <a:p>
            <a:pPr algn="ctr">
              <a:lnSpc>
                <a:spcPct val="100000"/>
              </a:lnSpc>
              <a:spcBef>
                <a:spcPts val="641"/>
              </a:spcBef>
            </a:pPr>
            <a:endParaRPr b="0" lang="en-IN" sz="3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A step towards Transfer learning </a:t>
            </a:r>
            <a:endParaRPr b="0" lang="en-IN" sz="4400" spc="-1" strike="noStrike">
              <a:latin typeface="Arial"/>
            </a:endParaRPr>
          </a:p>
        </p:txBody>
      </p:sp>
      <p:sp>
        <p:nvSpPr>
          <p:cNvPr id="323" name="CustomShape 2"/>
          <p:cNvSpPr/>
          <p:nvPr/>
        </p:nvSpPr>
        <p:spPr>
          <a:xfrm>
            <a:off x="457200" y="1199880"/>
            <a:ext cx="8228160" cy="339336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Following models were chosen to perform fine tuning over a subset of our original dataset:</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1] Inception V3</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2] MobileNet</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3] VGG16</a:t>
            </a:r>
            <a:endParaRPr b="0" lang="en-IN" sz="3200" spc="-1" strike="noStrike">
              <a:latin typeface="Arial"/>
            </a:endParaRPr>
          </a:p>
          <a:p>
            <a:pPr marL="343080" indent="-341640">
              <a:lnSpc>
                <a:spcPct val="100000"/>
              </a:lnSpc>
              <a:spcBef>
                <a:spcPts val="641"/>
              </a:spcBef>
            </a:pPr>
            <a:endParaRPr b="0" lang="en-IN"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Accuracies over Inception V3</a:t>
            </a:r>
            <a:endParaRPr b="0" lang="en-IN" sz="4400" spc="-1" strike="noStrike">
              <a:latin typeface="Arial"/>
            </a:endParaRPr>
          </a:p>
        </p:txBody>
      </p:sp>
      <p:sp>
        <p:nvSpPr>
          <p:cNvPr id="325" name="CustomShape 2"/>
          <p:cNvSpPr/>
          <p:nvPr/>
        </p:nvSpPr>
        <p:spPr>
          <a:xfrm rot="5400000">
            <a:off x="-222480" y="2020680"/>
            <a:ext cx="36669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Accuracy</a:t>
            </a:r>
            <a:endParaRPr b="0" lang="en-IN" sz="5400" spc="-1" strike="noStrike">
              <a:latin typeface="Arial"/>
            </a:endParaRPr>
          </a:p>
        </p:txBody>
      </p:sp>
      <p:sp>
        <p:nvSpPr>
          <p:cNvPr id="326" name="CustomShape 3"/>
          <p:cNvSpPr/>
          <p:nvPr/>
        </p:nvSpPr>
        <p:spPr>
          <a:xfrm>
            <a:off x="2545560" y="3964680"/>
            <a:ext cx="440028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Image Size</a:t>
            </a:r>
            <a:endParaRPr b="0" lang="en-IN" sz="5400" spc="-1" strike="noStrike">
              <a:latin typeface="Arial"/>
            </a:endParaRPr>
          </a:p>
        </p:txBody>
      </p:sp>
      <p:graphicFrame>
        <p:nvGraphicFramePr>
          <p:cNvPr id="327" name="Chart 9"/>
          <p:cNvGraphicFramePr/>
          <p:nvPr/>
        </p:nvGraphicFramePr>
        <p:xfrm>
          <a:off x="2000160" y="1178640"/>
          <a:ext cx="5642280" cy="289224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457200" y="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Introduction</a:t>
            </a:r>
            <a:endParaRPr b="0" lang="en-IN" sz="3600" spc="-1" strike="noStrike">
              <a:latin typeface="Arial"/>
            </a:endParaRPr>
          </a:p>
        </p:txBody>
      </p:sp>
      <p:sp>
        <p:nvSpPr>
          <p:cNvPr id="280" name="CustomShape 2"/>
          <p:cNvSpPr/>
          <p:nvPr/>
        </p:nvSpPr>
        <p:spPr>
          <a:xfrm>
            <a:off x="457200" y="1277280"/>
            <a:ext cx="8227800" cy="3392640"/>
          </a:xfrm>
          <a:prstGeom prst="rect">
            <a:avLst/>
          </a:prstGeom>
          <a:noFill/>
          <a:ln>
            <a:noFill/>
          </a:ln>
        </p:spPr>
        <p:style>
          <a:lnRef idx="0"/>
          <a:fillRef idx="0"/>
          <a:effectRef idx="0"/>
          <a:fontRef idx="minor"/>
        </p:style>
        <p:txBody>
          <a:bodyPr lIns="68400" rIns="68400" tIns="34200" bIns="34200"/>
          <a:p>
            <a:pPr marL="254160" indent="-258840" algn="just">
              <a:lnSpc>
                <a:spcPct val="100000"/>
              </a:lnSpc>
              <a:buClr>
                <a:srgbClr val="000000"/>
              </a:buClr>
              <a:buFont typeface="Arial"/>
              <a:buChar char="•"/>
            </a:pPr>
            <a:r>
              <a:rPr b="0" lang="en-IN" sz="1300" spc="-1" strike="noStrike">
                <a:solidFill>
                  <a:srgbClr val="000000"/>
                </a:solidFill>
                <a:latin typeface="Palatino Linotype"/>
                <a:ea typeface="Palatino Linotype"/>
              </a:rPr>
              <a:t>These days traffic is increasing at an alarming rate. This leads to uncontrollable traffic at crossroads. Moreover, certain rules have been incorporated by RTO which are necessary for maintaining public discipline.</a:t>
            </a:r>
            <a:endParaRPr b="0" lang="en-IN" sz="1300" spc="-1" strike="noStrike">
              <a:latin typeface="Arial"/>
            </a:endParaRPr>
          </a:p>
          <a:p>
            <a:pPr marL="254160" indent="-25884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However, a very practical fact proves that people these days hardly obey the incorporated rules which may result in severe accidents as well as society indiscipline.</a:t>
            </a:r>
            <a:endParaRPr b="0" lang="en-IN" sz="1300" spc="-1" strike="noStrike">
              <a:latin typeface="Arial"/>
            </a:endParaRPr>
          </a:p>
          <a:p>
            <a:pPr marL="254160" indent="-25884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This project aims to tackle these problems via a fully automated system which will track the moving vehicles on road and if a particular vehicle breaks a rule of surpassing crossroads while red light is on, the same vehicle’ s identity will be extracted through machine learning algorithms.</a:t>
            </a:r>
            <a:endParaRPr b="0" lang="en-IN" sz="1300" spc="-1" strike="noStrike">
              <a:latin typeface="Arial"/>
            </a:endParaRPr>
          </a:p>
          <a:p>
            <a:pPr marL="254160" indent="-25884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Later, after the identity of vehicle has been determined, an automated fine deduction will take place from vehicle owner’s account of which the user will be Mailed or texted.</a:t>
            </a:r>
            <a:endParaRPr b="0" lang="en-IN" sz="1300" spc="-1" strike="noStrike">
              <a:latin typeface="Arial"/>
            </a:endParaRPr>
          </a:p>
          <a:p>
            <a:pPr>
              <a:lnSpc>
                <a:spcPct val="100000"/>
              </a:lnSpc>
              <a:spcBef>
                <a:spcPts val="400"/>
              </a:spcBef>
            </a:pPr>
            <a:endParaRPr b="0" lang="en-IN" sz="1300" spc="-1" strike="noStrike">
              <a:latin typeface="Arial"/>
            </a:endParaRPr>
          </a:p>
        </p:txBody>
      </p:sp>
    </p:spTree>
  </p:cSld>
  <p:transition spd="med">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Accuracies over MobileNet</a:t>
            </a:r>
            <a:endParaRPr b="0" lang="en-IN" sz="4400" spc="-1" strike="noStrike">
              <a:latin typeface="Arial"/>
            </a:endParaRPr>
          </a:p>
        </p:txBody>
      </p:sp>
      <p:sp>
        <p:nvSpPr>
          <p:cNvPr id="329" name="CustomShape 2"/>
          <p:cNvSpPr/>
          <p:nvPr/>
        </p:nvSpPr>
        <p:spPr>
          <a:xfrm rot="5400000">
            <a:off x="-437040" y="2073960"/>
            <a:ext cx="36669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Accuracy</a:t>
            </a:r>
            <a:endParaRPr b="0" lang="en-IN" sz="5400" spc="-1" strike="noStrike">
              <a:latin typeface="Arial"/>
            </a:endParaRPr>
          </a:p>
        </p:txBody>
      </p:sp>
      <p:sp>
        <p:nvSpPr>
          <p:cNvPr id="330" name="CustomShape 3"/>
          <p:cNvSpPr/>
          <p:nvPr/>
        </p:nvSpPr>
        <p:spPr>
          <a:xfrm>
            <a:off x="2277000" y="3964680"/>
            <a:ext cx="43149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Image size</a:t>
            </a:r>
            <a:endParaRPr b="0" lang="en-IN" sz="5400" spc="-1" strike="noStrike">
              <a:latin typeface="Arial"/>
            </a:endParaRPr>
          </a:p>
        </p:txBody>
      </p:sp>
      <p:graphicFrame>
        <p:nvGraphicFramePr>
          <p:cNvPr id="331" name="Chart 7"/>
          <p:cNvGraphicFramePr/>
          <p:nvPr/>
        </p:nvGraphicFramePr>
        <p:xfrm>
          <a:off x="1857240" y="1178640"/>
          <a:ext cx="5499360" cy="299916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Accuracies over VGG16</a:t>
            </a:r>
            <a:endParaRPr b="0" lang="en-IN" sz="4400" spc="-1" strike="noStrike">
              <a:latin typeface="Arial"/>
            </a:endParaRPr>
          </a:p>
        </p:txBody>
      </p:sp>
      <p:sp>
        <p:nvSpPr>
          <p:cNvPr id="333" name="CustomShape 2"/>
          <p:cNvSpPr/>
          <p:nvPr/>
        </p:nvSpPr>
        <p:spPr>
          <a:xfrm rot="5400000">
            <a:off x="-508320" y="2127960"/>
            <a:ext cx="36669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Accuracy</a:t>
            </a:r>
            <a:endParaRPr b="0" lang="en-IN" sz="5400" spc="-1" strike="noStrike">
              <a:latin typeface="Arial"/>
            </a:endParaRPr>
          </a:p>
        </p:txBody>
      </p:sp>
      <p:sp>
        <p:nvSpPr>
          <p:cNvPr id="334" name="CustomShape 3"/>
          <p:cNvSpPr/>
          <p:nvPr/>
        </p:nvSpPr>
        <p:spPr>
          <a:xfrm>
            <a:off x="2205720" y="3911400"/>
            <a:ext cx="43149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Image size</a:t>
            </a:r>
            <a:endParaRPr b="0" lang="en-IN" sz="5400" spc="-1" strike="noStrike">
              <a:latin typeface="Arial"/>
            </a:endParaRPr>
          </a:p>
        </p:txBody>
      </p:sp>
      <p:graphicFrame>
        <p:nvGraphicFramePr>
          <p:cNvPr id="335" name="Chart 6"/>
          <p:cNvGraphicFramePr/>
          <p:nvPr/>
        </p:nvGraphicFramePr>
        <p:xfrm>
          <a:off x="1857240" y="1178640"/>
          <a:ext cx="5284800" cy="278496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Overall Results</a:t>
            </a:r>
            <a:r>
              <a:rPr b="0" lang="en-IN" sz="4400" spc="-1" strike="noStrike">
                <a:solidFill>
                  <a:srgbClr val="000000"/>
                </a:solidFill>
                <a:latin typeface="Calibri"/>
                <a:ea typeface="DejaVu Sans"/>
              </a:rPr>
              <a:t>	</a:t>
            </a:r>
            <a:endParaRPr b="0" lang="en-IN" sz="4400" spc="-1" strike="noStrike">
              <a:latin typeface="Arial"/>
            </a:endParaRPr>
          </a:p>
        </p:txBody>
      </p:sp>
      <p:graphicFrame>
        <p:nvGraphicFramePr>
          <p:cNvPr id="337" name="Chart 3"/>
          <p:cNvGraphicFramePr/>
          <p:nvPr/>
        </p:nvGraphicFramePr>
        <p:xfrm>
          <a:off x="1071360" y="910440"/>
          <a:ext cx="6713640" cy="3427920"/>
        </p:xfrm>
        <a:graphic>
          <a:graphicData uri="http://schemas.openxmlformats.org/drawingml/2006/chart">
            <c:chart xmlns:c="http://schemas.openxmlformats.org/drawingml/2006/chart" xmlns:r="http://schemas.openxmlformats.org/officeDocument/2006/relationships" r:id="rId1"/>
          </a:graphicData>
        </a:graphic>
      </p:graphicFrame>
      <p:sp>
        <p:nvSpPr>
          <p:cNvPr id="338" name="CustomShape 2"/>
          <p:cNvSpPr/>
          <p:nvPr/>
        </p:nvSpPr>
        <p:spPr>
          <a:xfrm rot="5400000">
            <a:off x="-1596960" y="2180880"/>
            <a:ext cx="62715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Avg. Accuracies</a:t>
            </a:r>
            <a:endParaRPr b="0" lang="en-IN" sz="5400" spc="-1" strike="noStrike">
              <a:latin typeface="Arial"/>
            </a:endParaRPr>
          </a:p>
        </p:txBody>
      </p:sp>
      <p:sp>
        <p:nvSpPr>
          <p:cNvPr id="339" name="CustomShape 3"/>
          <p:cNvSpPr/>
          <p:nvPr/>
        </p:nvSpPr>
        <p:spPr>
          <a:xfrm>
            <a:off x="2568960" y="4125600"/>
            <a:ext cx="47325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5400" spc="-1" strike="noStrike">
                <a:solidFill>
                  <a:srgbClr val="f9f3dd"/>
                </a:solidFill>
                <a:latin typeface="Calibri"/>
                <a:ea typeface="DejaVu Sans"/>
              </a:rPr>
              <a:t>Approaches</a:t>
            </a:r>
            <a:endParaRPr b="0" lang="en-IN" sz="54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0" lang="en-IN" sz="4400" spc="-1" strike="noStrike">
                <a:solidFill>
                  <a:srgbClr val="000000"/>
                </a:solidFill>
                <a:latin typeface="Calibri"/>
                <a:ea typeface="DejaVu Sans"/>
              </a:rPr>
              <a:t>Improving the model trained from scratch</a:t>
            </a:r>
            <a:endParaRPr b="0" lang="en-IN" sz="4400" spc="-1" strike="noStrike">
              <a:latin typeface="Arial"/>
            </a:endParaRPr>
          </a:p>
        </p:txBody>
      </p:sp>
      <p:sp>
        <p:nvSpPr>
          <p:cNvPr id="341" name="CustomShape 2"/>
          <p:cNvSpPr/>
          <p:nvPr/>
        </p:nvSpPr>
        <p:spPr>
          <a:xfrm>
            <a:off x="500040" y="1553760"/>
            <a:ext cx="8228160" cy="228096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Initial accuracy: 91%</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Increased Neural Network’s body</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Used LeakyReLU instead of ReLU</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Decreased learning rate to 1e-4</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Resulting Accuracy: 97.6%</a:t>
            </a:r>
            <a:endParaRPr b="0" lang="en-IN" sz="32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Google Shape;268;p54" descr=""/>
          <p:cNvPicPr/>
          <p:nvPr/>
        </p:nvPicPr>
        <p:blipFill>
          <a:blip r:embed="rId1"/>
          <a:stretch/>
        </p:blipFill>
        <p:spPr>
          <a:xfrm>
            <a:off x="702000" y="830520"/>
            <a:ext cx="3922920" cy="1236960"/>
          </a:xfrm>
          <a:prstGeom prst="rect">
            <a:avLst/>
          </a:prstGeom>
          <a:ln>
            <a:noFill/>
          </a:ln>
        </p:spPr>
      </p:pic>
      <p:pic>
        <p:nvPicPr>
          <p:cNvPr id="343" name="Google Shape;269;p54" descr=""/>
          <p:cNvPicPr/>
          <p:nvPr/>
        </p:nvPicPr>
        <p:blipFill>
          <a:blip r:embed="rId2"/>
          <a:stretch/>
        </p:blipFill>
        <p:spPr>
          <a:xfrm>
            <a:off x="444600" y="3156120"/>
            <a:ext cx="8066160" cy="1636920"/>
          </a:xfrm>
          <a:prstGeom prst="rect">
            <a:avLst/>
          </a:prstGeom>
          <a:ln>
            <a:noFill/>
          </a:ln>
        </p:spPr>
      </p:pic>
      <p:sp>
        <p:nvSpPr>
          <p:cNvPr id="344" name="CustomShape 1"/>
          <p:cNvSpPr/>
          <p:nvPr/>
        </p:nvSpPr>
        <p:spPr>
          <a:xfrm>
            <a:off x="457200" y="0"/>
            <a:ext cx="8227800" cy="119844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MEMO TABLE</a:t>
            </a:r>
            <a:endParaRPr b="0" lang="en-IN" sz="1400" spc="-1" strike="noStrike">
              <a:latin typeface="Arial"/>
            </a:endParaRPr>
          </a:p>
        </p:txBody>
      </p:sp>
      <p:sp>
        <p:nvSpPr>
          <p:cNvPr id="345" name="CustomShape 2"/>
          <p:cNvSpPr/>
          <p:nvPr/>
        </p:nvSpPr>
        <p:spPr>
          <a:xfrm>
            <a:off x="444600" y="1059840"/>
            <a:ext cx="8859960" cy="339264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VEHICLE OWNER DETAILS</a:t>
            </a:r>
            <a:endParaRPr b="0" lang="en-IN" sz="14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456840" y="318960"/>
            <a:ext cx="8227800" cy="1198440"/>
          </a:xfrm>
          <a:prstGeom prst="rect">
            <a:avLst/>
          </a:prstGeom>
          <a:noFill/>
          <a:ln>
            <a:noFill/>
          </a:ln>
        </p:spPr>
        <p:style>
          <a:lnRef idx="0"/>
          <a:fillRef idx="0"/>
          <a:effectRef idx="0"/>
          <a:fontRef idx="minor"/>
        </p:style>
        <p:txBody>
          <a:bodyPr lIns="90000" rIns="90000" tIns="45000" bIns="45000" anchor="b"/>
          <a:p>
            <a:pPr algn="ctr">
              <a:lnSpc>
                <a:spcPts val="4799"/>
              </a:lnSpc>
            </a:pPr>
            <a:r>
              <a:rPr b="0" lang="en-IN" sz="4800" spc="-1" strike="noStrike">
                <a:solidFill>
                  <a:srgbClr val="44546a"/>
                </a:solidFill>
                <a:latin typeface="Century Gothic"/>
                <a:ea typeface="DejaVu Sans"/>
              </a:rPr>
              <a:t>Our current targets</a:t>
            </a:r>
            <a:endParaRPr b="0" lang="en-IN" sz="4800" spc="-1" strike="noStrike">
              <a:latin typeface="Arial"/>
            </a:endParaRPr>
          </a:p>
        </p:txBody>
      </p:sp>
      <p:sp>
        <p:nvSpPr>
          <p:cNvPr id="347" name="CustomShape 2"/>
          <p:cNvSpPr/>
          <p:nvPr/>
        </p:nvSpPr>
        <p:spPr>
          <a:xfrm>
            <a:off x="456840" y="1731600"/>
            <a:ext cx="8227800" cy="1695960"/>
          </a:xfrm>
          <a:prstGeom prst="rect">
            <a:avLst/>
          </a:prstGeom>
          <a:noFill/>
          <a:ln>
            <a:noFill/>
          </a:ln>
        </p:spPr>
        <p:style>
          <a:lnRef idx="0"/>
          <a:fillRef idx="0"/>
          <a:effectRef idx="0"/>
          <a:fontRef idx="minor"/>
        </p:style>
        <p:txBody>
          <a:bodyPr lIns="90000" rIns="90000" tIns="45000" bIns="45000"/>
          <a:p>
            <a:pPr marL="343080" indent="-341280" algn="just">
              <a:lnSpc>
                <a:spcPct val="100000"/>
              </a:lnSpc>
              <a:spcBef>
                <a:spcPts val="479"/>
              </a:spcBef>
              <a:buClr>
                <a:srgbClr val="000000"/>
              </a:buClr>
              <a:buFont typeface="Arial"/>
              <a:buChar char="•"/>
            </a:pPr>
            <a:r>
              <a:rPr b="0" lang="en-IN" sz="2400" spc="-1" strike="noStrike">
                <a:solidFill>
                  <a:srgbClr val="000000"/>
                </a:solidFill>
                <a:latin typeface="Palatino Linotype"/>
                <a:ea typeface="DejaVu Sans"/>
              </a:rPr>
              <a:t>Train YOLO over our self prepared dataset.</a:t>
            </a:r>
            <a:endParaRPr b="0" lang="en-IN" sz="2400" spc="-1" strike="noStrike">
              <a:latin typeface="Arial"/>
            </a:endParaRPr>
          </a:p>
          <a:p>
            <a:pPr marL="343080" indent="-341280" algn="just">
              <a:lnSpc>
                <a:spcPct val="100000"/>
              </a:lnSpc>
              <a:spcBef>
                <a:spcPts val="479"/>
              </a:spcBef>
              <a:buClr>
                <a:srgbClr val="000000"/>
              </a:buClr>
              <a:buFont typeface="Arial"/>
              <a:buChar char="•"/>
            </a:pPr>
            <a:r>
              <a:rPr b="0" lang="en-IN" sz="2400" spc="-1" strike="noStrike">
                <a:solidFill>
                  <a:srgbClr val="000000"/>
                </a:solidFill>
                <a:latin typeface="Palatino Linotype"/>
                <a:ea typeface="DejaVu Sans"/>
              </a:rPr>
              <a:t>Prepare automatic Notification generation code for informing the vehicle’s owner.</a:t>
            </a:r>
            <a:endParaRPr b="0" lang="en-IN" sz="2400" spc="-1" strike="noStrike">
              <a:latin typeface="Arial"/>
            </a:endParaRPr>
          </a:p>
          <a:p>
            <a:pPr marL="343080" indent="-341280" algn="just">
              <a:lnSpc>
                <a:spcPct val="100000"/>
              </a:lnSpc>
              <a:spcBef>
                <a:spcPts val="479"/>
              </a:spcBef>
              <a:buClr>
                <a:srgbClr val="000000"/>
              </a:buClr>
              <a:buFont typeface="Arial"/>
              <a:buChar char="•"/>
            </a:pPr>
            <a:r>
              <a:rPr b="0" lang="en-IN" sz="2400" spc="-1" strike="noStrike">
                <a:solidFill>
                  <a:srgbClr val="000000"/>
                </a:solidFill>
                <a:latin typeface="Palatino Linotype"/>
                <a:ea typeface="DejaVu Sans"/>
              </a:rPr>
              <a:t>Prepare a GUI for easy interaction with system.</a:t>
            </a:r>
            <a:endParaRPr b="0" lang="en-IN" sz="2400" spc="-1" strike="noStrike">
              <a:latin typeface="Arial"/>
            </a:endParaRPr>
          </a:p>
          <a:p>
            <a:pPr marL="343080" indent="-341280" algn="just">
              <a:lnSpc>
                <a:spcPct val="100000"/>
              </a:lnSpc>
              <a:spcBef>
                <a:spcPts val="479"/>
              </a:spcBef>
              <a:buClr>
                <a:srgbClr val="000000"/>
              </a:buClr>
              <a:buFont typeface="Arial"/>
              <a:buChar char="•"/>
            </a:pPr>
            <a:r>
              <a:rPr b="0" lang="en-IN" sz="2400" spc="-1" strike="noStrike">
                <a:solidFill>
                  <a:srgbClr val="000000"/>
                </a:solidFill>
                <a:latin typeface="Palatino Linotype"/>
                <a:ea typeface="DejaVu Sans"/>
              </a:rPr>
              <a:t>Integration of all module</a:t>
            </a:r>
            <a:endParaRPr b="0" lang="en-IN" sz="2400" spc="-1" strike="noStrike">
              <a:latin typeface="Arial"/>
            </a:endParaRPr>
          </a:p>
          <a:p>
            <a:pPr>
              <a:lnSpc>
                <a:spcPct val="100000"/>
              </a:lnSpc>
              <a:spcBef>
                <a:spcPts val="479"/>
              </a:spcBef>
            </a:pPr>
            <a:endParaRPr b="0" lang="en-IN" sz="2400" spc="-1" strike="noStrike">
              <a:latin typeface="Arial"/>
            </a:endParaRPr>
          </a:p>
          <a:p>
            <a:pPr>
              <a:lnSpc>
                <a:spcPct val="100000"/>
              </a:lnSpc>
              <a:spcBef>
                <a:spcPts val="479"/>
              </a:spcBef>
            </a:pPr>
            <a:endParaRPr b="0" lang="en-IN" sz="2400" spc="-1" strike="noStrike">
              <a:latin typeface="Arial"/>
            </a:endParaRPr>
          </a:p>
          <a:p>
            <a:pPr>
              <a:lnSpc>
                <a:spcPct val="100000"/>
              </a:lnSpc>
              <a:spcBef>
                <a:spcPts val="479"/>
              </a:spcBef>
            </a:pPr>
            <a:endParaRPr b="0" lang="en-IN" sz="2400" spc="-1" strike="noStrike">
              <a:latin typeface="Arial"/>
            </a:endParaRPr>
          </a:p>
        </p:txBody>
      </p:sp>
    </p:spTree>
  </p:cSld>
  <p:transition spd="med">
    <p:fade/>
  </p:transition>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36684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Applications</a:t>
            </a:r>
            <a:endParaRPr b="0" lang="en-IN" sz="3600" spc="-1" strike="noStrike">
              <a:latin typeface="Arial"/>
            </a:endParaRPr>
          </a:p>
        </p:txBody>
      </p:sp>
      <p:sp>
        <p:nvSpPr>
          <p:cNvPr id="349" name="CustomShape 2"/>
          <p:cNvSpPr/>
          <p:nvPr/>
        </p:nvSpPr>
        <p:spPr>
          <a:xfrm>
            <a:off x="457200" y="1866600"/>
            <a:ext cx="8227800" cy="2082240"/>
          </a:xfrm>
          <a:prstGeom prst="rect">
            <a:avLst/>
          </a:prstGeom>
          <a:noFill/>
          <a:ln>
            <a:noFill/>
          </a:ln>
        </p:spPr>
        <p:style>
          <a:lnRef idx="0"/>
          <a:fillRef idx="0"/>
          <a:effectRef idx="0"/>
          <a:fontRef idx="minor"/>
        </p:style>
        <p:txBody>
          <a:bodyPr lIns="68400" rIns="68400" tIns="34200" bIns="34200"/>
          <a:p>
            <a:pPr marL="254160" indent="-252720" algn="just">
              <a:lnSpc>
                <a:spcPct val="100000"/>
              </a:lnSpc>
              <a:buClr>
                <a:srgbClr val="000000"/>
              </a:buClr>
              <a:buFont typeface="Arial"/>
              <a:buChar char="•"/>
            </a:pPr>
            <a:r>
              <a:rPr b="0" lang="en-IN" sz="1800" spc="-1" strike="noStrike">
                <a:solidFill>
                  <a:srgbClr val="000000"/>
                </a:solidFill>
                <a:latin typeface="Palatino Linotype"/>
                <a:ea typeface="Palatino Linotype"/>
              </a:rPr>
              <a:t>It can used  be to maintain discipline among public, there by decreasing the risk of traffic accidents.</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Man labor will be reduced thus leading to reliable system.</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Digitization in traffic controlling system will prove as a push to digital India’s mission.</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Transparency in fine collection will be improved.  </a:t>
            </a:r>
            <a:endParaRPr b="0" lang="en-IN" sz="1800" spc="-1" strike="noStrike">
              <a:latin typeface="Arial"/>
            </a:endParaRPr>
          </a:p>
        </p:txBody>
      </p:sp>
    </p:spTree>
  </p:cSld>
  <p:transition spd="med">
    <p:fade/>
  </p:transition>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408960" y="156456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Thank You!</a:t>
            </a:r>
            <a:endParaRPr b="0" lang="en-IN" sz="3600" spc="-1" strike="noStrike">
              <a:latin typeface="Arial"/>
            </a:endParaRPr>
          </a:p>
        </p:txBody>
      </p:sp>
    </p:spTree>
  </p:cSld>
  <p:transition spd="med">
    <p:fade/>
  </p:transition>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457200" y="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Outline</a:t>
            </a:r>
            <a:endParaRPr b="0" lang="en-IN" sz="3600" spc="-1" strike="noStrike">
              <a:latin typeface="Arial"/>
            </a:endParaRPr>
          </a:p>
        </p:txBody>
      </p:sp>
      <p:sp>
        <p:nvSpPr>
          <p:cNvPr id="282" name="CustomShape 2"/>
          <p:cNvSpPr/>
          <p:nvPr/>
        </p:nvSpPr>
        <p:spPr>
          <a:xfrm>
            <a:off x="410760" y="1468440"/>
            <a:ext cx="8227800" cy="3552120"/>
          </a:xfrm>
          <a:prstGeom prst="rect">
            <a:avLst/>
          </a:prstGeom>
          <a:noFill/>
          <a:ln>
            <a:noFill/>
          </a:ln>
        </p:spPr>
        <p:style>
          <a:lnRef idx="0"/>
          <a:fillRef idx="0"/>
          <a:effectRef idx="0"/>
          <a:fontRef idx="minor"/>
        </p:style>
        <p:txBody>
          <a:bodyPr lIns="68400" rIns="68400" tIns="34200" bIns="34200"/>
          <a:p>
            <a:pPr marL="254160" indent="-252720" algn="just">
              <a:lnSpc>
                <a:spcPct val="100000"/>
              </a:lnSpc>
              <a:buClr>
                <a:srgbClr val="000000"/>
              </a:buClr>
              <a:buFont typeface="Arial"/>
              <a:buChar char="•"/>
            </a:pPr>
            <a:r>
              <a:rPr b="0" lang="en-IN" sz="1800" spc="-1" strike="noStrike">
                <a:solidFill>
                  <a:srgbClr val="000000"/>
                </a:solidFill>
                <a:latin typeface="Palatino Linotype"/>
                <a:ea typeface="Palatino Linotype"/>
              </a:rPr>
              <a:t>Record the video of moving vehicles </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Separate the frames of received video</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Remove the duplicate frames</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Apply object detection algorithm for getting vehicle’s number plate</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Apply CNN on number plate</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Match the vehicle’s number in database</a:t>
            </a:r>
            <a:endParaRPr b="0" lang="en-IN" sz="1800" spc="-1" strike="noStrike">
              <a:latin typeface="Arial"/>
            </a:endParaRPr>
          </a:p>
          <a:p>
            <a:pPr marL="254160" indent="-25272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Send an email to owner of vehicle</a:t>
            </a:r>
            <a:endParaRPr b="0" lang="en-IN" sz="1800" spc="-1" strike="noStrike">
              <a:latin typeface="Arial"/>
            </a:endParaRPr>
          </a:p>
        </p:txBody>
      </p:sp>
    </p:spTree>
  </p:cSld>
  <p:transition spd="med">
    <p:fade/>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89520" y="30924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Modules</a:t>
            </a:r>
            <a:endParaRPr b="0" lang="en-IN" sz="3600" spc="-1" strike="noStrike">
              <a:latin typeface="Arial"/>
            </a:endParaRPr>
          </a:p>
        </p:txBody>
      </p:sp>
      <p:sp>
        <p:nvSpPr>
          <p:cNvPr id="284" name="CustomShape 2"/>
          <p:cNvSpPr/>
          <p:nvPr/>
        </p:nvSpPr>
        <p:spPr>
          <a:xfrm>
            <a:off x="524880" y="1780560"/>
            <a:ext cx="8227800" cy="3392640"/>
          </a:xfrm>
          <a:prstGeom prst="rect">
            <a:avLst/>
          </a:prstGeom>
          <a:noFill/>
          <a:ln>
            <a:noFill/>
          </a:ln>
        </p:spPr>
        <p:style>
          <a:lnRef idx="0"/>
          <a:fillRef idx="0"/>
          <a:effectRef idx="0"/>
          <a:fontRef idx="minor"/>
        </p:style>
        <p:txBody>
          <a:bodyPr lIns="68400" rIns="68400" tIns="34200" bIns="34200"/>
          <a:p>
            <a:pPr marL="254160" indent="-138240" algn="just">
              <a:lnSpc>
                <a:spcPct val="100000"/>
              </a:lnSpc>
            </a:pPr>
            <a:endParaRPr b="0" lang="en-IN" sz="1800" spc="-1" strike="noStrike">
              <a:latin typeface="Arial"/>
            </a:endParaRPr>
          </a:p>
          <a:p>
            <a:pPr marL="254160" indent="-138240" algn="just">
              <a:lnSpc>
                <a:spcPct val="100000"/>
              </a:lnSpc>
              <a:spcBef>
                <a:spcPts val="479"/>
              </a:spcBef>
            </a:pPr>
            <a:r>
              <a:rPr b="0" lang="en-IN" sz="2400" spc="-1" strike="noStrike">
                <a:solidFill>
                  <a:srgbClr val="000000"/>
                </a:solidFill>
                <a:latin typeface="Palatino Linotype"/>
                <a:ea typeface="Palatino Linotype"/>
              </a:rPr>
              <a:t>Number Plate Detection</a:t>
            </a:r>
            <a:endParaRPr b="0" lang="en-IN" sz="2400" spc="-1" strike="noStrike">
              <a:latin typeface="Arial"/>
            </a:endParaRPr>
          </a:p>
          <a:p>
            <a:pPr marL="254160" indent="-138240" algn="just">
              <a:lnSpc>
                <a:spcPct val="100000"/>
              </a:lnSpc>
              <a:spcBef>
                <a:spcPts val="479"/>
              </a:spcBef>
            </a:pPr>
            <a:r>
              <a:rPr b="0" lang="en-IN" sz="2400" spc="-1" strike="noStrike">
                <a:solidFill>
                  <a:srgbClr val="000000"/>
                </a:solidFill>
                <a:latin typeface="Palatino Linotype"/>
                <a:ea typeface="Palatino Linotype"/>
              </a:rPr>
              <a:t>Number Recognition </a:t>
            </a:r>
            <a:endParaRPr b="0" lang="en-IN" sz="2400" spc="-1" strike="noStrike">
              <a:latin typeface="Arial"/>
            </a:endParaRPr>
          </a:p>
          <a:p>
            <a:pPr marL="254160" indent="-138240" algn="just">
              <a:lnSpc>
                <a:spcPct val="100000"/>
              </a:lnSpc>
              <a:spcBef>
                <a:spcPts val="400"/>
              </a:spcBef>
            </a:pPr>
            <a:r>
              <a:rPr b="0" lang="en-IN" sz="2400" spc="-1" strike="noStrike">
                <a:solidFill>
                  <a:srgbClr val="000000"/>
                </a:solidFill>
                <a:latin typeface="Palatino Linotype"/>
                <a:ea typeface="Palatino Linotype"/>
              </a:rPr>
              <a:t>Fine Generation through Email notification</a:t>
            </a:r>
            <a:endParaRPr b="0" lang="en-IN" sz="2400" spc="-1" strike="noStrike">
              <a:latin typeface="Arial"/>
            </a:endParaRPr>
          </a:p>
        </p:txBody>
      </p:sp>
    </p:spTree>
  </p:cSld>
  <p:transition spd="med">
    <p:fade/>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457200" y="0"/>
            <a:ext cx="8227800" cy="119844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Technologies to be utilized</a:t>
            </a:r>
            <a:endParaRPr b="0" lang="en-IN" sz="3600" spc="-1" strike="noStrike">
              <a:latin typeface="Arial"/>
            </a:endParaRPr>
          </a:p>
        </p:txBody>
      </p:sp>
      <p:sp>
        <p:nvSpPr>
          <p:cNvPr id="286" name="CustomShape 2"/>
          <p:cNvSpPr/>
          <p:nvPr/>
        </p:nvSpPr>
        <p:spPr>
          <a:xfrm>
            <a:off x="457200" y="1460880"/>
            <a:ext cx="8227800" cy="3392640"/>
          </a:xfrm>
          <a:prstGeom prst="rect">
            <a:avLst/>
          </a:prstGeom>
          <a:noFill/>
          <a:ln>
            <a:noFill/>
          </a:ln>
        </p:spPr>
        <p:style>
          <a:lnRef idx="0"/>
          <a:fillRef idx="0"/>
          <a:effectRef idx="0"/>
          <a:fontRef idx="minor"/>
        </p:style>
        <p:txBody>
          <a:bodyPr lIns="68400" rIns="68400" tIns="34200" bIns="34200"/>
          <a:p>
            <a:pPr>
              <a:lnSpc>
                <a:spcPct val="100000"/>
              </a:lnSpc>
              <a:spcBef>
                <a:spcPts val="479"/>
              </a:spcBef>
            </a:pPr>
            <a:r>
              <a:rPr b="0" lang="en-IN" sz="2400" spc="-1" strike="noStrike">
                <a:solidFill>
                  <a:srgbClr val="000000"/>
                </a:solidFill>
                <a:latin typeface="Palatino Linotype"/>
                <a:ea typeface="Palatino Linotype"/>
              </a:rPr>
              <a:t>Python 2.7 </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CNN Modules: Tensorflow and Keras</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YOLO (for Object Detection)</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MySQL Database</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Image Processing libraries: OpenCV, PIL</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Transfer Learning Model: Inception V3</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Google cloud platform </a:t>
            </a:r>
            <a:endParaRPr b="0" lang="en-IN" sz="2400" spc="-1" strike="noStrike">
              <a:latin typeface="Arial"/>
            </a:endParaRPr>
          </a:p>
          <a:p>
            <a:pPr>
              <a:lnSpc>
                <a:spcPct val="100000"/>
              </a:lnSpc>
            </a:pPr>
            <a:r>
              <a:rPr b="0" lang="en-IN" sz="2400" spc="-1" strike="noStrike">
                <a:solidFill>
                  <a:srgbClr val="000000"/>
                </a:solidFill>
                <a:latin typeface="Palatino Linotype"/>
                <a:ea typeface="Palatino Linotype"/>
              </a:rPr>
              <a:t>Python GUI library tkinter</a:t>
            </a:r>
            <a:endParaRPr b="0" lang="en-IN" sz="2400" spc="-1" strike="noStrike">
              <a:latin typeface="Arial"/>
            </a:endParaRPr>
          </a:p>
        </p:txBody>
      </p:sp>
    </p:spTree>
  </p:cSld>
  <p:transition spd="med">
    <p:fade/>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50760" y="75240"/>
            <a:ext cx="8228160" cy="429840"/>
          </a:xfrm>
          <a:prstGeom prst="rect">
            <a:avLst/>
          </a:prstGeom>
          <a:noFill/>
          <a:ln>
            <a:noFill/>
          </a:ln>
        </p:spPr>
        <p:style>
          <a:lnRef idx="0"/>
          <a:fillRef idx="0"/>
          <a:effectRef idx="0"/>
          <a:fontRef idx="minor"/>
        </p:style>
        <p:txBody>
          <a:bodyPr lIns="0" rIns="0" tIns="0" bIns="0" anchor="ctr"/>
          <a:p>
            <a:pPr algn="ctr">
              <a:lnSpc>
                <a:spcPct val="100000"/>
              </a:lnSpc>
            </a:pPr>
            <a:r>
              <a:rPr b="0" lang="en-IN" sz="2820" spc="-1" strike="noStrike">
                <a:solidFill>
                  <a:srgbClr val="000000"/>
                </a:solidFill>
                <a:latin typeface="Arial"/>
                <a:ea typeface="DejaVu Sans"/>
              </a:rPr>
              <a:t>Work done till now...</a:t>
            </a:r>
            <a:endParaRPr b="0" lang="en-IN" sz="2820" spc="-1" strike="noStrike">
              <a:latin typeface="Arial"/>
            </a:endParaRPr>
          </a:p>
        </p:txBody>
      </p:sp>
      <p:sp>
        <p:nvSpPr>
          <p:cNvPr id="288" name="CustomShape 2"/>
          <p:cNvSpPr/>
          <p:nvPr/>
        </p:nvSpPr>
        <p:spPr>
          <a:xfrm>
            <a:off x="396360" y="432000"/>
            <a:ext cx="8602560" cy="4843800"/>
          </a:xfrm>
          <a:prstGeom prst="rect">
            <a:avLst/>
          </a:prstGeom>
          <a:noFill/>
          <a:ln>
            <a:noFill/>
          </a:ln>
        </p:spPr>
        <p:style>
          <a:lnRef idx="0"/>
          <a:fillRef idx="0"/>
          <a:effectRef idx="0"/>
          <a:fontRef idx="minor"/>
        </p:style>
        <p:txBody>
          <a:bodyPr lIns="90000" rIns="90000" tIns="45000" bIns="45000"/>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Number Plate Detection Using the logic of edge detection.</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CNN trained using MNIST dataset and various other machin e learning platforms</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Database normalized schema made ready in MySQL.</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Prepared a GUI for displaying results and collecting dataset.</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Prepared a dataset of number plates and their respective co-ordinates</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Tried training YOLO for number plate detection over various cloud services as well as GPU.</a:t>
            </a:r>
            <a:endParaRPr b="0" lang="en-IN" sz="2400" spc="-1" strike="noStrike">
              <a:latin typeface="Arial"/>
            </a:endParaRPr>
          </a:p>
          <a:p>
            <a:pPr marL="216000" indent="-214920">
              <a:lnSpc>
                <a:spcPct val="100000"/>
              </a:lnSpc>
              <a:buClr>
                <a:srgbClr val="000000"/>
              </a:buClr>
              <a:buSzPct val="45000"/>
              <a:buFont typeface="Symbol"/>
              <a:buChar char=""/>
            </a:pPr>
            <a:r>
              <a:rPr b="0" lang="en-IN" sz="2400" spc="-1" strike="noStrike">
                <a:solidFill>
                  <a:srgbClr val="000000"/>
                </a:solidFill>
                <a:latin typeface="Palatino Linotype"/>
                <a:ea typeface="DejaVu Sans"/>
              </a:rPr>
              <a:t>Utilized ResNet50 model to detect car from the image.</a:t>
            </a:r>
            <a:endParaRPr b="0" lang="en-IN" sz="2400" spc="-1" strike="noStrike">
              <a:latin typeface="Arial"/>
            </a:endParaRPr>
          </a:p>
        </p:txBody>
      </p:sp>
    </p:spTree>
  </p:cSld>
  <p:transition spd="med">
    <p:fade/>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87000" y="128520"/>
            <a:ext cx="8227800" cy="1198440"/>
          </a:xfrm>
          <a:prstGeom prst="rect">
            <a:avLst/>
          </a:prstGeom>
          <a:noFill/>
          <a:ln>
            <a:noFill/>
          </a:ln>
        </p:spPr>
        <p:style>
          <a:lnRef idx="0"/>
          <a:fillRef idx="0"/>
          <a:effectRef idx="0"/>
          <a:fontRef idx="minor"/>
        </p:style>
        <p:txBody>
          <a:bodyPr lIns="0" rIns="0" tIns="0" bIns="0" anchor="ctr"/>
          <a:p>
            <a:pPr>
              <a:lnSpc>
                <a:spcPct val="100000"/>
              </a:lnSpc>
            </a:pPr>
            <a:r>
              <a:rPr b="1" lang="en-IN" sz="2400" spc="-1" strike="noStrike">
                <a:solidFill>
                  <a:srgbClr val="000000"/>
                </a:solidFill>
                <a:latin typeface="Arial"/>
                <a:ea typeface="Arial"/>
              </a:rPr>
              <a:t>Video Processing</a:t>
            </a:r>
            <a:endParaRPr b="0" lang="en-IN" sz="2400" spc="-1" strike="noStrike">
              <a:latin typeface="Arial"/>
            </a:endParaRPr>
          </a:p>
        </p:txBody>
      </p:sp>
      <p:sp>
        <p:nvSpPr>
          <p:cNvPr id="290" name="CustomShape 2"/>
          <p:cNvSpPr/>
          <p:nvPr/>
        </p:nvSpPr>
        <p:spPr>
          <a:xfrm>
            <a:off x="457200" y="1200240"/>
            <a:ext cx="8227800" cy="3392640"/>
          </a:xfrm>
          <a:prstGeom prst="rect">
            <a:avLst/>
          </a:prstGeom>
          <a:noFill/>
          <a:ln>
            <a:noFill/>
          </a:ln>
        </p:spPr>
        <p:style>
          <a:lnRef idx="0"/>
          <a:fillRef idx="0"/>
          <a:effectRef idx="0"/>
          <a:fontRef idx="minor"/>
        </p:style>
      </p:sp>
      <p:pic>
        <p:nvPicPr>
          <p:cNvPr id="291" name="Google Shape;199;p44" descr=""/>
          <p:cNvPicPr/>
          <p:nvPr/>
        </p:nvPicPr>
        <p:blipFill>
          <a:blip r:embed="rId1"/>
          <a:srcRect l="25676" t="9542" r="0" b="0"/>
          <a:stretch/>
        </p:blipFill>
        <p:spPr>
          <a:xfrm>
            <a:off x="1741680" y="943560"/>
            <a:ext cx="6135840" cy="4198320"/>
          </a:xfrm>
          <a:prstGeom prst="rect">
            <a:avLst/>
          </a:prstGeom>
          <a:ln>
            <a:noFill/>
          </a:ln>
        </p:spPr>
      </p:pic>
      <p:sp>
        <p:nvSpPr>
          <p:cNvPr id="292" name="CustomShape 3"/>
          <p:cNvSpPr/>
          <p:nvPr/>
        </p:nvSpPr>
        <p:spPr>
          <a:xfrm>
            <a:off x="2466360" y="1629360"/>
            <a:ext cx="6731640" cy="784440"/>
          </a:xfrm>
          <a:prstGeom prst="rect">
            <a:avLst/>
          </a:prstGeom>
          <a:noFill/>
          <a:ln>
            <a:noFill/>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57200" y="0"/>
            <a:ext cx="8227800" cy="119844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PREPARING GUI FOR CREATING DATASET OF YOLO OBJECT BOUNDING BOX </a:t>
            </a:r>
            <a:br/>
            <a:r>
              <a:rPr b="0" lang="en-IN" sz="1400" spc="-1" strike="noStrike">
                <a:solidFill>
                  <a:srgbClr val="000000"/>
                </a:solidFill>
                <a:latin typeface="Arial"/>
                <a:ea typeface="Arial"/>
              </a:rPr>
              <a:t> FOR GENERATING VEHICLE’S NUMBER PLATE </a:t>
            </a:r>
            <a:endParaRPr b="0" lang="en-IN" sz="1400" spc="-1" strike="noStrike">
              <a:latin typeface="Arial"/>
            </a:endParaRPr>
          </a:p>
        </p:txBody>
      </p:sp>
      <p:sp>
        <p:nvSpPr>
          <p:cNvPr id="294" name="CustomShape 2"/>
          <p:cNvSpPr/>
          <p:nvPr/>
        </p:nvSpPr>
        <p:spPr>
          <a:xfrm>
            <a:off x="457200" y="1200240"/>
            <a:ext cx="8227800" cy="3392640"/>
          </a:xfrm>
          <a:prstGeom prst="rect">
            <a:avLst/>
          </a:prstGeom>
          <a:noFill/>
          <a:ln>
            <a:noFill/>
          </a:ln>
        </p:spPr>
        <p:style>
          <a:lnRef idx="0"/>
          <a:fillRef idx="0"/>
          <a:effectRef idx="0"/>
          <a:fontRef idx="minor"/>
        </p:style>
      </p:sp>
      <p:pic>
        <p:nvPicPr>
          <p:cNvPr id="295" name="Google Shape;207;p45" descr=""/>
          <p:cNvPicPr/>
          <p:nvPr/>
        </p:nvPicPr>
        <p:blipFill>
          <a:blip r:embed="rId1"/>
          <a:srcRect l="6737" t="11166" r="2629" b="4464"/>
          <a:stretch/>
        </p:blipFill>
        <p:spPr>
          <a:xfrm>
            <a:off x="457200" y="1117440"/>
            <a:ext cx="7400880" cy="38721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05920"/>
            <a:ext cx="8228160" cy="856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4400" spc="-1" strike="noStrike">
                <a:solidFill>
                  <a:srgbClr val="000000"/>
                </a:solidFill>
                <a:latin typeface="Calibri"/>
                <a:ea typeface="DejaVu Sans"/>
              </a:rPr>
              <a:t>Utilization of ResNet50 model </a:t>
            </a:r>
            <a:endParaRPr b="0" lang="en-IN" sz="4400" spc="-1" strike="noStrike">
              <a:latin typeface="Arial"/>
            </a:endParaRPr>
          </a:p>
        </p:txBody>
      </p:sp>
      <p:sp>
        <p:nvSpPr>
          <p:cNvPr id="297" name="CustomShape 2"/>
          <p:cNvSpPr/>
          <p:nvPr/>
        </p:nvSpPr>
        <p:spPr>
          <a:xfrm>
            <a:off x="357120" y="1446480"/>
            <a:ext cx="8228160" cy="3393360"/>
          </a:xfrm>
          <a:prstGeom prst="rect">
            <a:avLst/>
          </a:prstGeom>
          <a:noFill/>
          <a:ln>
            <a:noFill/>
          </a:ln>
        </p:spPr>
        <p:style>
          <a:lnRef idx="0"/>
          <a:fillRef idx="0"/>
          <a:effectRef idx="0"/>
          <a:fontRef idx="minor"/>
        </p:style>
        <p:txBody>
          <a:bodyPr lIns="90000" rIns="90000" tIns="45000" bIns="45000"/>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What if a captured frame has more than a single vehicle?</a:t>
            </a:r>
            <a:endParaRPr b="0" lang="en-IN" sz="3200" spc="-1" strike="noStrike">
              <a:latin typeface="Arial"/>
            </a:endParaRPr>
          </a:p>
          <a:p>
            <a:pPr marL="343080" indent="-341640">
              <a:lnSpc>
                <a:spcPct val="100000"/>
              </a:lnSpc>
              <a:spcBef>
                <a:spcPts val="641"/>
              </a:spcBef>
              <a:buClr>
                <a:srgbClr val="000000"/>
              </a:buClr>
              <a:buFont typeface="Arial"/>
              <a:buChar char="•"/>
            </a:pPr>
            <a:r>
              <a:rPr b="0" lang="en-IN" sz="3200" spc="-1" strike="noStrike">
                <a:solidFill>
                  <a:srgbClr val="000000"/>
                </a:solidFill>
                <a:latin typeface="Calibri"/>
                <a:ea typeface="DejaVu Sans"/>
              </a:rPr>
              <a:t>One possible answer: Separate out every vehicle from captured frame and feed every extracted image in iterative fashion to YOLO for number plate detection.</a:t>
            </a:r>
            <a:endParaRPr b="0" lang="en-IN" sz="3200" spc="-1" strike="noStrike">
              <a:latin typeface="Arial"/>
            </a:endParaRPr>
          </a:p>
          <a:p>
            <a:pPr>
              <a:lnSpc>
                <a:spcPct val="100000"/>
              </a:lnSpc>
              <a:spcBef>
                <a:spcPts val="641"/>
              </a:spcBef>
            </a:pPr>
            <a:endParaRPr b="0" lang="en-IN" sz="3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1433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2019-05-09T07:50:11Z</dcterms:modified>
  <cp:revision>8</cp:revision>
  <dc:subject/>
  <dc:title/>
</cp:coreProperties>
</file>